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67" autoAdjust="0"/>
  </p:normalViewPr>
  <p:slideViewPr>
    <p:cSldViewPr>
      <p:cViewPr varScale="1">
        <p:scale>
          <a:sx n="67" d="100"/>
          <a:sy n="67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46613-B518-48B1-B923-5C89075D52D7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CB8F2-4B29-4A6A-8D46-10F45637842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C2AF-47EC-4279-BC26-B2A4F3D3F5FC}" type="datetimeFigureOut">
              <a:rPr lang="en-CA" smtClean="0"/>
              <a:pPr/>
              <a:t>25/02/2011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AC610-8567-46B7-9837-5ABBC46F619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Ribbon 3"/>
          <p:cNvSpPr/>
          <p:nvPr/>
        </p:nvSpPr>
        <p:spPr>
          <a:xfrm>
            <a:off x="1691680" y="548680"/>
            <a:ext cx="5760640" cy="864096"/>
          </a:xfrm>
          <a:prstGeom prst="ribb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sz="2000" dirty="0" smtClean="0"/>
              <a:t>Career</a:t>
            </a:r>
            <a:r>
              <a:rPr lang="en-CA" dirty="0" smtClean="0"/>
              <a:t>:</a:t>
            </a:r>
            <a:endParaRPr lang="en-CA" dirty="0"/>
          </a:p>
          <a:p>
            <a:pPr algn="ctr"/>
            <a:r>
              <a:rPr lang="en-CA" dirty="0" smtClean="0"/>
              <a:t>____________________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437810" y="0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1700808"/>
            <a:ext cx="4248472" cy="172819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Wave 7"/>
          <p:cNvSpPr/>
          <p:nvPr/>
        </p:nvSpPr>
        <p:spPr>
          <a:xfrm>
            <a:off x="4572000" y="3645024"/>
            <a:ext cx="4248472" cy="1008112"/>
          </a:xfrm>
          <a:prstGeom prst="wav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Vertical Scroll 9"/>
          <p:cNvSpPr/>
          <p:nvPr/>
        </p:nvSpPr>
        <p:spPr>
          <a:xfrm>
            <a:off x="179512" y="4869160"/>
            <a:ext cx="4104456" cy="172819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7-Point Star 11"/>
          <p:cNvSpPr/>
          <p:nvPr/>
        </p:nvSpPr>
        <p:spPr>
          <a:xfrm>
            <a:off x="4499992" y="4725144"/>
            <a:ext cx="4392488" cy="1944216"/>
          </a:xfrm>
          <a:prstGeom prst="star7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lowchart: Connector 17"/>
          <p:cNvSpPr/>
          <p:nvPr/>
        </p:nvSpPr>
        <p:spPr>
          <a:xfrm>
            <a:off x="251520" y="1556792"/>
            <a:ext cx="3757562" cy="3138636"/>
          </a:xfrm>
          <a:prstGeom prst="flowChartConnec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5" y="177281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What do they do at work? What tools do they use?</a:t>
            </a:r>
            <a:endParaRPr lang="en-CA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644008" y="1772816"/>
            <a:ext cx="2635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are their working conditions like?</a:t>
            </a:r>
            <a:endParaRPr lang="en-CA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644008" y="3789040"/>
            <a:ext cx="1755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How much do they earn?</a:t>
            </a:r>
            <a:endParaRPr lang="en-CA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5157192"/>
            <a:ext cx="3570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education and training is needed to get this job?</a:t>
            </a:r>
            <a:endParaRPr lang="en-CA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148064" y="5157192"/>
            <a:ext cx="3160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attributes and skills does this job require?</a:t>
            </a:r>
            <a:endParaRPr lang="en-CA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2-Point Star 3"/>
          <p:cNvSpPr/>
          <p:nvPr/>
        </p:nvSpPr>
        <p:spPr>
          <a:xfrm>
            <a:off x="323528" y="332656"/>
            <a:ext cx="8496944" cy="1080120"/>
          </a:xfrm>
          <a:prstGeom prst="star3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692696"/>
            <a:ext cx="52381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Useful</a:t>
            </a:r>
            <a:r>
              <a:rPr kumimoji="0" lang="en-CA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Applications of Chemical Reactions in the Workplace</a:t>
            </a:r>
            <a:endParaRPr kumimoji="0" lang="en-C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37810" y="0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11" name="Hexagon 10"/>
          <p:cNvSpPr/>
          <p:nvPr/>
        </p:nvSpPr>
        <p:spPr>
          <a:xfrm>
            <a:off x="179512" y="4725144"/>
            <a:ext cx="6696744" cy="1944216"/>
          </a:xfrm>
          <a:prstGeom prst="hexag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Explosion 2 8"/>
          <p:cNvSpPr/>
          <p:nvPr/>
        </p:nvSpPr>
        <p:spPr>
          <a:xfrm>
            <a:off x="5868144" y="4454352"/>
            <a:ext cx="3275856" cy="2403648"/>
          </a:xfrm>
          <a:prstGeom prst="irregularSeal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lowchart: Document 11"/>
          <p:cNvSpPr/>
          <p:nvPr/>
        </p:nvSpPr>
        <p:spPr>
          <a:xfrm>
            <a:off x="323528" y="1916832"/>
            <a:ext cx="8496944" cy="2592288"/>
          </a:xfrm>
          <a:prstGeom prst="flowChart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2915816" y="1484784"/>
            <a:ext cx="31815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Career: ___________________________</a:t>
            </a: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1988840"/>
            <a:ext cx="4952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</a:t>
            </a:r>
            <a:r>
              <a:rPr lang="en-CA" sz="1200" b="1" dirty="0" smtClean="0"/>
              <a:t>chemicals</a:t>
            </a:r>
            <a:r>
              <a:rPr lang="en-CA" sz="1200" dirty="0" smtClean="0"/>
              <a:t> are involved in this job? How are these chemicals </a:t>
            </a:r>
            <a:r>
              <a:rPr lang="en-CA" sz="1200" u="sng" dirty="0" smtClean="0"/>
              <a:t>disposed</a:t>
            </a:r>
            <a:r>
              <a:rPr lang="en-CA" sz="1200" dirty="0" smtClean="0"/>
              <a:t>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3568" y="479715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200" dirty="0" smtClean="0"/>
              <a:t>Identify a </a:t>
            </a:r>
            <a:r>
              <a:rPr lang="en-CA" sz="1200" b="1" dirty="0" smtClean="0"/>
              <a:t>chemical reaction</a:t>
            </a:r>
            <a:r>
              <a:rPr lang="en-CA" sz="1200" dirty="0" smtClean="0"/>
              <a:t> the worker will encounter:</a:t>
            </a:r>
            <a:endParaRPr lang="en-CA" sz="1200" dirty="0"/>
          </a:p>
        </p:txBody>
      </p:sp>
      <p:sp>
        <p:nvSpPr>
          <p:cNvPr id="16" name="Rectangle 15"/>
          <p:cNvSpPr/>
          <p:nvPr/>
        </p:nvSpPr>
        <p:spPr>
          <a:xfrm>
            <a:off x="6660232" y="5157192"/>
            <a:ext cx="2016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 smtClean="0"/>
              <a:t>What </a:t>
            </a:r>
            <a:r>
              <a:rPr lang="en-CA" sz="1200" u="sng" dirty="0" smtClean="0"/>
              <a:t>type of reaction</a:t>
            </a:r>
            <a:r>
              <a:rPr lang="en-CA" sz="1200" dirty="0" smtClean="0"/>
              <a:t> is this?</a:t>
            </a:r>
            <a:endParaRPr lang="en-CA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323528" y="2132856"/>
            <a:ext cx="3528392" cy="39604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Hexagon 1"/>
          <p:cNvSpPr/>
          <p:nvPr/>
        </p:nvSpPr>
        <p:spPr>
          <a:xfrm>
            <a:off x="611560" y="548680"/>
            <a:ext cx="7848872" cy="864096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683568" y="692696"/>
            <a:ext cx="78488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Assessing the Chemical Hazards found in the Workplace</a:t>
            </a:r>
          </a:p>
          <a:p>
            <a:pPr algn="ctr"/>
            <a:r>
              <a:rPr lang="en-CA" sz="1400" i="1" dirty="0" smtClean="0"/>
              <a:t>What are the effects of chemical hazards found in the workplace on human health and the environment?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37810" y="0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11" name="Oval 10"/>
          <p:cNvSpPr/>
          <p:nvPr/>
        </p:nvSpPr>
        <p:spPr>
          <a:xfrm>
            <a:off x="4572000" y="2060848"/>
            <a:ext cx="4104456" cy="41044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Pentagon 11"/>
          <p:cNvSpPr/>
          <p:nvPr/>
        </p:nvSpPr>
        <p:spPr>
          <a:xfrm rot="5400000">
            <a:off x="1583668" y="3969060"/>
            <a:ext cx="3456384" cy="194421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5436096" y="2348880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How do the chemicals used in the workplace impact the </a:t>
            </a:r>
            <a:r>
              <a:rPr lang="en-CA" sz="1200" u="sng" dirty="0" smtClean="0"/>
              <a:t>environment</a:t>
            </a:r>
            <a:r>
              <a:rPr lang="en-CA" sz="1200" dirty="0" smtClean="0"/>
              <a:t>?</a:t>
            </a:r>
            <a:endParaRPr lang="en-CA" sz="1200" dirty="0"/>
          </a:p>
        </p:txBody>
      </p:sp>
      <p:sp>
        <p:nvSpPr>
          <p:cNvPr id="14" name="Rectangle 13"/>
          <p:cNvSpPr/>
          <p:nvPr/>
        </p:nvSpPr>
        <p:spPr>
          <a:xfrm>
            <a:off x="7164288" y="3212976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How can the risk of these chemical hazards be </a:t>
            </a:r>
            <a:r>
              <a:rPr lang="en-CA" sz="1200" b="1" dirty="0" smtClean="0"/>
              <a:t>minimized</a:t>
            </a:r>
            <a:r>
              <a:rPr lang="en-CA" sz="1200" dirty="0" smtClean="0"/>
              <a:t>?</a:t>
            </a:r>
            <a:endParaRPr lang="en-CA" sz="1200" dirty="0"/>
          </a:p>
        </p:txBody>
      </p:sp>
      <p:sp>
        <p:nvSpPr>
          <p:cNvPr id="15" name="Rectangle 14"/>
          <p:cNvSpPr/>
          <p:nvPr/>
        </p:nvSpPr>
        <p:spPr>
          <a:xfrm>
            <a:off x="2339752" y="3212976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How can the risk of these chemical hazards be </a:t>
            </a:r>
            <a:r>
              <a:rPr lang="en-CA" sz="1200" b="1" dirty="0" smtClean="0"/>
              <a:t>minimized</a:t>
            </a:r>
            <a:r>
              <a:rPr lang="en-CA" sz="1200" dirty="0" smtClean="0"/>
              <a:t>?</a:t>
            </a:r>
            <a:endParaRPr lang="en-CA" sz="1200" dirty="0"/>
          </a:p>
        </p:txBody>
      </p:sp>
      <p:sp>
        <p:nvSpPr>
          <p:cNvPr id="19" name="Rectangle 18"/>
          <p:cNvSpPr/>
          <p:nvPr/>
        </p:nvSpPr>
        <p:spPr>
          <a:xfrm>
            <a:off x="611560" y="2204864"/>
            <a:ext cx="3168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How can the chemicals used in the workplace affect </a:t>
            </a:r>
            <a:r>
              <a:rPr lang="en-CA" sz="1200" u="sng" dirty="0" smtClean="0"/>
              <a:t>human health</a:t>
            </a:r>
            <a:r>
              <a:rPr lang="en-CA" sz="1200" dirty="0" smtClean="0"/>
              <a:t>?</a:t>
            </a:r>
            <a:endParaRPr lang="en-CA" sz="1200" dirty="0"/>
          </a:p>
        </p:txBody>
      </p:sp>
      <p:sp>
        <p:nvSpPr>
          <p:cNvPr id="20" name="Rectangle 19"/>
          <p:cNvSpPr/>
          <p:nvPr/>
        </p:nvSpPr>
        <p:spPr>
          <a:xfrm>
            <a:off x="2915816" y="1484784"/>
            <a:ext cx="31815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Career: ___________________________</a:t>
            </a:r>
            <a:endParaRPr lang="en-CA" sz="1400" dirty="0"/>
          </a:p>
        </p:txBody>
      </p:sp>
      <p:sp>
        <p:nvSpPr>
          <p:cNvPr id="16" name="Pentagon 15"/>
          <p:cNvSpPr/>
          <p:nvPr/>
        </p:nvSpPr>
        <p:spPr>
          <a:xfrm rot="5400000">
            <a:off x="6192180" y="3897052"/>
            <a:ext cx="3456384" cy="194421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6948264" y="3140968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How can the risk of these chemical hazards be </a:t>
            </a:r>
            <a:r>
              <a:rPr lang="en-CA" sz="1200" b="1" dirty="0" smtClean="0"/>
              <a:t>minimized</a:t>
            </a:r>
            <a:r>
              <a:rPr lang="en-CA" sz="1200" dirty="0" smtClean="0"/>
              <a:t>?</a:t>
            </a:r>
            <a:endParaRPr lang="en-CA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627784" y="1772816"/>
            <a:ext cx="381065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300" dirty="0" smtClean="0"/>
              <a:t>Think in terms of </a:t>
            </a:r>
            <a:r>
              <a:rPr lang="en-CA" sz="1300" b="1" dirty="0" smtClean="0"/>
              <a:t>handling</a:t>
            </a:r>
            <a:r>
              <a:rPr lang="en-CA" sz="1300" dirty="0" smtClean="0"/>
              <a:t> and </a:t>
            </a:r>
            <a:r>
              <a:rPr lang="en-CA" sz="1300" b="1" dirty="0" smtClean="0"/>
              <a:t>disposal</a:t>
            </a:r>
            <a:r>
              <a:rPr lang="en-CA" sz="1300" dirty="0" smtClean="0"/>
              <a:t> of chemicals!</a:t>
            </a:r>
            <a:endParaRPr lang="en-CA" sz="13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5724128" y="476672"/>
            <a:ext cx="3096344" cy="6048672"/>
          </a:xfrm>
          <a:prstGeom prst="horizontalScroll">
            <a:avLst>
              <a:gd name="adj" fmla="val 775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loud 2"/>
          <p:cNvSpPr/>
          <p:nvPr/>
        </p:nvSpPr>
        <p:spPr>
          <a:xfrm>
            <a:off x="1187624" y="188640"/>
            <a:ext cx="2592288" cy="305172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Cross 4"/>
          <p:cNvSpPr/>
          <p:nvPr/>
        </p:nvSpPr>
        <p:spPr>
          <a:xfrm>
            <a:off x="1403648" y="3429000"/>
            <a:ext cx="2376264" cy="3240360"/>
          </a:xfrm>
          <a:prstGeom prst="plu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3347864" y="2132856"/>
            <a:ext cx="1728192" cy="26642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5220072" y="548680"/>
            <a:ext cx="553998" cy="59508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1200" dirty="0" smtClean="0"/>
              <a:t>Based on what you have learned about this job, would you recommend this career to others? Support your recommendation. (Write in full sentences.)</a:t>
            </a:r>
            <a:endParaRPr lang="en-CA" sz="12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012360" y="1012361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9" name="Rectangle 8"/>
          <p:cNvSpPr/>
          <p:nvPr/>
        </p:nvSpPr>
        <p:spPr>
          <a:xfrm>
            <a:off x="467544" y="692696"/>
            <a:ext cx="461665" cy="584039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b="1" dirty="0" smtClean="0"/>
              <a:t>Make an Assessment to Provide a Recommendation</a:t>
            </a:r>
            <a:r>
              <a:rPr lang="en-US" dirty="0" smtClean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-537276" y="4793859"/>
            <a:ext cx="31815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Career: ___________________________</a:t>
            </a:r>
            <a:endParaRPr lang="en-CA" sz="1400" dirty="0"/>
          </a:p>
        </p:txBody>
      </p:sp>
      <p:sp>
        <p:nvSpPr>
          <p:cNvPr id="11" name="Rectangle 10"/>
          <p:cNvSpPr/>
          <p:nvPr/>
        </p:nvSpPr>
        <p:spPr>
          <a:xfrm>
            <a:off x="1403648" y="5733256"/>
            <a:ext cx="369332" cy="34881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Plus</a:t>
            </a:r>
            <a:endParaRPr lang="en-CA" sz="1200" dirty="0"/>
          </a:p>
        </p:txBody>
      </p:sp>
      <p:sp>
        <p:nvSpPr>
          <p:cNvPr id="12" name="Rectangle 11"/>
          <p:cNvSpPr/>
          <p:nvPr/>
        </p:nvSpPr>
        <p:spPr>
          <a:xfrm>
            <a:off x="3347864" y="4305665"/>
            <a:ext cx="369332" cy="48026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Minus</a:t>
            </a:r>
            <a:endParaRPr lang="en-CA" sz="1200" dirty="0"/>
          </a:p>
        </p:txBody>
      </p:sp>
      <p:sp>
        <p:nvSpPr>
          <p:cNvPr id="13" name="Rectangle 12"/>
          <p:cNvSpPr/>
          <p:nvPr/>
        </p:nvSpPr>
        <p:spPr>
          <a:xfrm>
            <a:off x="1403648" y="1791737"/>
            <a:ext cx="369332" cy="76194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Interesting</a:t>
            </a:r>
            <a:endParaRPr lang="en-CA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2"/>
          <p:cNvSpPr/>
          <p:nvPr/>
        </p:nvSpPr>
        <p:spPr>
          <a:xfrm>
            <a:off x="1187624" y="332656"/>
            <a:ext cx="2448272" cy="2979712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Cross 4"/>
          <p:cNvSpPr/>
          <p:nvPr/>
        </p:nvSpPr>
        <p:spPr>
          <a:xfrm>
            <a:off x="1403648" y="3429000"/>
            <a:ext cx="2232248" cy="3096344"/>
          </a:xfrm>
          <a:prstGeom prst="plu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3275856" y="2132856"/>
            <a:ext cx="1584176" cy="25202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012360" y="1012361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9" name="Rectangle 8"/>
          <p:cNvSpPr/>
          <p:nvPr/>
        </p:nvSpPr>
        <p:spPr>
          <a:xfrm>
            <a:off x="467544" y="692696"/>
            <a:ext cx="461665" cy="584039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b="1" dirty="0" smtClean="0"/>
              <a:t>Learning About Other Careers </a:t>
            </a:r>
            <a:r>
              <a:rPr lang="en-US" dirty="0" smtClean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-537276" y="4793859"/>
            <a:ext cx="31815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Career: ___________________________</a:t>
            </a:r>
            <a:endParaRPr lang="en-CA" sz="1400" dirty="0"/>
          </a:p>
        </p:txBody>
      </p:sp>
      <p:sp>
        <p:nvSpPr>
          <p:cNvPr id="11" name="Rectangle 10"/>
          <p:cNvSpPr/>
          <p:nvPr/>
        </p:nvSpPr>
        <p:spPr>
          <a:xfrm>
            <a:off x="1403648" y="5589240"/>
            <a:ext cx="369332" cy="34881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Plus</a:t>
            </a:r>
            <a:endParaRPr lang="en-CA" sz="1200" dirty="0"/>
          </a:p>
        </p:txBody>
      </p:sp>
      <p:sp>
        <p:nvSpPr>
          <p:cNvPr id="12" name="Rectangle 11"/>
          <p:cNvSpPr/>
          <p:nvPr/>
        </p:nvSpPr>
        <p:spPr>
          <a:xfrm>
            <a:off x="3275856" y="4149080"/>
            <a:ext cx="369332" cy="48026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Minus</a:t>
            </a:r>
            <a:endParaRPr lang="en-CA" sz="1200" dirty="0"/>
          </a:p>
        </p:txBody>
      </p:sp>
      <p:sp>
        <p:nvSpPr>
          <p:cNvPr id="13" name="Rectangle 12"/>
          <p:cNvSpPr/>
          <p:nvPr/>
        </p:nvSpPr>
        <p:spPr>
          <a:xfrm>
            <a:off x="1403648" y="1988840"/>
            <a:ext cx="369332" cy="76194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Interesting</a:t>
            </a:r>
            <a:endParaRPr lang="en-CA" sz="1200" dirty="0"/>
          </a:p>
        </p:txBody>
      </p:sp>
      <p:sp>
        <p:nvSpPr>
          <p:cNvPr id="21" name="Cloud 20"/>
          <p:cNvSpPr/>
          <p:nvPr/>
        </p:nvSpPr>
        <p:spPr>
          <a:xfrm>
            <a:off x="5220072" y="332656"/>
            <a:ext cx="2448272" cy="2979712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Cross 21"/>
          <p:cNvSpPr/>
          <p:nvPr/>
        </p:nvSpPr>
        <p:spPr>
          <a:xfrm>
            <a:off x="5436096" y="3429000"/>
            <a:ext cx="2232248" cy="3096344"/>
          </a:xfrm>
          <a:prstGeom prst="plu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/>
          <p:cNvSpPr/>
          <p:nvPr/>
        </p:nvSpPr>
        <p:spPr>
          <a:xfrm>
            <a:off x="7308304" y="2132856"/>
            <a:ext cx="1584176" cy="25202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/>
          <p:cNvSpPr/>
          <p:nvPr/>
        </p:nvSpPr>
        <p:spPr>
          <a:xfrm rot="16200000">
            <a:off x="3495172" y="4793859"/>
            <a:ext cx="31815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Career: ___________________________</a:t>
            </a:r>
            <a:endParaRPr lang="en-CA" sz="1400" dirty="0"/>
          </a:p>
        </p:txBody>
      </p:sp>
      <p:sp>
        <p:nvSpPr>
          <p:cNvPr id="25" name="Rectangle 24"/>
          <p:cNvSpPr/>
          <p:nvPr/>
        </p:nvSpPr>
        <p:spPr>
          <a:xfrm>
            <a:off x="5436096" y="5589240"/>
            <a:ext cx="369332" cy="34881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Plus</a:t>
            </a:r>
            <a:endParaRPr lang="en-CA" sz="1200" dirty="0"/>
          </a:p>
        </p:txBody>
      </p:sp>
      <p:sp>
        <p:nvSpPr>
          <p:cNvPr id="26" name="Rectangle 25"/>
          <p:cNvSpPr/>
          <p:nvPr/>
        </p:nvSpPr>
        <p:spPr>
          <a:xfrm>
            <a:off x="7308304" y="4149080"/>
            <a:ext cx="369332" cy="48026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Minus</a:t>
            </a:r>
            <a:endParaRPr lang="en-CA" sz="1200" dirty="0"/>
          </a:p>
        </p:txBody>
      </p:sp>
      <p:sp>
        <p:nvSpPr>
          <p:cNvPr id="27" name="Rectangle 26"/>
          <p:cNvSpPr/>
          <p:nvPr/>
        </p:nvSpPr>
        <p:spPr>
          <a:xfrm>
            <a:off x="5436096" y="1988840"/>
            <a:ext cx="369332" cy="76194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CA" sz="1200" dirty="0" smtClean="0"/>
              <a:t>Interesting</a:t>
            </a:r>
            <a:endParaRPr lang="en-CA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283</Words>
  <Application>Microsoft Office PowerPoint</Application>
  <PresentationFormat>On-screen Show (4:3)</PresentationFormat>
  <Paragraphs>51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 Ho</dc:creator>
  <cp:lastModifiedBy>Karen Ho</cp:lastModifiedBy>
  <cp:revision>23</cp:revision>
  <dcterms:created xsi:type="dcterms:W3CDTF">2011-02-25T05:10:34Z</dcterms:created>
  <dcterms:modified xsi:type="dcterms:W3CDTF">2011-02-25T18:12:17Z</dcterms:modified>
</cp:coreProperties>
</file>